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270" r:id="rId19"/>
    <p:sldId id="269" r:id="rId20"/>
    <p:sldId id="310" r:id="rId21"/>
    <p:sldId id="271" r:id="rId22"/>
    <p:sldId id="272" r:id="rId23"/>
    <p:sldId id="304" r:id="rId24"/>
    <p:sldId id="273" r:id="rId25"/>
    <p:sldId id="274" r:id="rId26"/>
    <p:sldId id="275" r:id="rId27"/>
    <p:sldId id="277" r:id="rId28"/>
    <p:sldId id="278" r:id="rId29"/>
    <p:sldId id="280" r:id="rId30"/>
    <p:sldId id="282" r:id="rId31"/>
    <p:sldId id="281" r:id="rId32"/>
    <p:sldId id="283" r:id="rId33"/>
    <p:sldId id="299" r:id="rId34"/>
    <p:sldId id="284" r:id="rId35"/>
    <p:sldId id="285" r:id="rId36"/>
    <p:sldId id="286" r:id="rId37"/>
    <p:sldId id="288" r:id="rId38"/>
    <p:sldId id="313" r:id="rId39"/>
    <p:sldId id="287" r:id="rId40"/>
    <p:sldId id="289" r:id="rId41"/>
    <p:sldId id="290" r:id="rId42"/>
    <p:sldId id="291" r:id="rId43"/>
    <p:sldId id="293" r:id="rId44"/>
    <p:sldId id="294" r:id="rId45"/>
    <p:sldId id="295" r:id="rId46"/>
    <p:sldId id="314" r:id="rId47"/>
    <p:sldId id="292" r:id="rId48"/>
    <p:sldId id="257" r:id="rId49"/>
    <p:sldId id="312" r:id="rId50"/>
    <p:sldId id="311" r:id="rId51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3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12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689BC-F0BF-4A5A-8FE3-488F666C6157}" v="442" dt="2023-06-26T15:43:11.172"/>
    <p1510:client id="{EE2FBAF2-6C08-4C70-9DAA-283EE1D2362B}" v="51" dt="2023-06-25T18:58:0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26.06.23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26.06.23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4F0BD516-5B1A-4AE7-AFE2-CE89B5DBEF61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191897-1868-483D-990A-0F1DED3B3B3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28643D8-F98B-4B4F-B53F-AABEA3C7EFF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8A0E1B3-E0B9-472D-A555-C0F3D9195F58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CF4E10-9CC5-409E-AE1A-6FB2D57CAEE7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C4207-26C8-4DB9-B8F3-3F55EAF05535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99CC6-55B6-4C42-B4AB-77AD9A38DE7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4CD68-10DD-451B-ABA4-04DD340E167D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CC2EE321-BC97-449D-AC4F-65292375557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352F4D-CD7C-4CC3-A827-263C2278972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97F13F2-C194-49CC-B346-A4019757E99F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17688E-6037-47E4-8DB0-BFE4DC9F6D05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3EABF-B266-4AEA-BDFB-7924A5F188BB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DFF40-1DEC-4010-B83C-F60B6B8E5FB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4CFD43-3340-43A1-B657-C5CC37A8FFBE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03FB0-AB3C-40B7-8049-470C8F5E52BC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2BFC0-3E39-4B38-A8C7-EF0A7CD91104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74DB3F3-9252-4F9D-A60A-0ED70BE80A3A}" type="datetime1">
              <a:rPr lang="de-DE" noProof="0" smtClean="0"/>
              <a:t>26.06.23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Ein logistischer Klassifikationsansatz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endParaRPr lang="de-DE" dirty="0"/>
          </a:p>
          <a:p>
            <a:r>
              <a:rPr lang="de-DE" u="sng" dirty="0"/>
              <a:t>Idee:</a:t>
            </a:r>
          </a:p>
          <a:p>
            <a:r>
              <a:rPr lang="de-DE"/>
              <a:t>Logarithmische Transformation auf </a:t>
            </a:r>
            <a:r>
              <a:rPr lang="de-DE" err="1"/>
              <a:t>age</a:t>
            </a:r>
            <a:r>
              <a:rPr lang="de-DE" dirty="0"/>
              <a:t> und </a:t>
            </a:r>
            <a:r>
              <a:rPr lang="de-DE" err="1"/>
              <a:t>fnlwgt</a:t>
            </a:r>
            <a:endParaRPr lang="de-DE"/>
          </a:p>
        </p:txBody>
      </p:sp>
      <p:pic>
        <p:nvPicPr>
          <p:cNvPr id="8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E52AB009-C735-5AA1-E0AD-56C16246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Diagramm, Screenshot, Reihe, Plan enthält.&#10;&#10;Automatisch generierte Beschreibung">
            <a:extLst>
              <a:ext uri="{FF2B5EF4-FFF2-40B4-BE49-F238E27FC236}">
                <a16:creationId xmlns:a16="http://schemas.microsoft.com/office/drawing/2014/main" id="{4D09D0E5-BF03-A532-6A27-A051745A1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u="sng" dirty="0"/>
          </a:p>
          <a:p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 marL="285750" indent="-285750">
              <a:buChar char="•"/>
            </a:pPr>
            <a:endParaRPr lang="de-DE" dirty="0"/>
          </a:p>
          <a:p>
            <a:r>
              <a:rPr lang="de-DE" u="sng" dirty="0"/>
              <a:t>Lösung: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09769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AC10B36D-B700-58EB-8AB3-214770C8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925050" y="3429000"/>
            <a:ext cx="1581150" cy="19184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  <a:endParaRPr lang="en-GB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/>
          </a:p>
        </p:txBody>
      </p:sp>
      <p:pic>
        <p:nvPicPr>
          <p:cNvPr id="8" name="Inhaltsplatzhalter 7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CC8AC64E-D0CB-F1C7-3B23-DCE3D7956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pic>
        <p:nvPicPr>
          <p:cNvPr id="7" name="Inhaltsplatzhalter 6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3F23A7A-E727-C52F-46F7-8CE2EC8B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nhaltsplatzhalter 7" descr="Ein Bild, das Text, Handschrift, Screenshot enthält.&#10;&#10;Automatisch generierte Beschreibung">
            <a:extLst>
              <a:ext uri="{FF2B5EF4-FFF2-40B4-BE49-F238E27FC236}">
                <a16:creationId xmlns:a16="http://schemas.microsoft.com/office/drawing/2014/main" id="{68784FFD-4622-7FE8-85BC-E5817609F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pic>
        <p:nvPicPr>
          <p:cNvPr id="6" name="Inhaltsplatzhalter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E58CC60-3143-4279-140E-B0B7587DF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F26488D-97F1-41F4-FAE8-00CD0AAF0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945" y="1287617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44817" y="2747179"/>
            <a:ext cx="2759104" cy="2130947"/>
          </a:xfrm>
          <a:prstGeom prst="bentConnector3">
            <a:avLst>
              <a:gd name="adj1" fmla="val -144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Datensatz</a:t>
            </a:r>
            <a:endParaRPr lang="en-US" dirty="0"/>
          </a:p>
          <a:p>
            <a:pPr lvl="1"/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/>
            <a:r>
              <a:rPr lang="en-US" dirty="0"/>
              <a:t>Data transformation</a:t>
            </a:r>
          </a:p>
          <a:p>
            <a:pPr lvl="1"/>
            <a:r>
              <a:rPr lang="en-US" dirty="0"/>
              <a:t>Preprocessing</a:t>
            </a:r>
          </a:p>
          <a:p>
            <a:r>
              <a:rPr lang="en-US" dirty="0"/>
              <a:t>PCA</a:t>
            </a:r>
          </a:p>
          <a:p>
            <a:r>
              <a:rPr lang="en-US" dirty="0" err="1"/>
              <a:t>Clusteranalyse</a:t>
            </a:r>
            <a:endParaRPr lang="en-US" dirty="0"/>
          </a:p>
          <a:p>
            <a:r>
              <a:rPr lang="en-US" dirty="0"/>
              <a:t>Logit Modell</a:t>
            </a:r>
          </a:p>
          <a:p>
            <a:r>
              <a:rPr lang="en-US" dirty="0"/>
              <a:t>Random Forest</a:t>
            </a:r>
          </a:p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Clusteranalyse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Unsupervised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-Learning-Technik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Visualisierungsmethode</a:t>
            </a:r>
            <a:endParaRPr lang="de-DE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K-</a:t>
            </a:r>
            <a:r>
              <a:rPr lang="de-DE" sz="1600" b="1" dirty="0" err="1"/>
              <a:t>Means</a:t>
            </a:r>
            <a:r>
              <a:rPr lang="de-DE" sz="1600" b="1" dirty="0"/>
              <a:t> Clustering</a:t>
            </a:r>
          </a:p>
          <a:p>
            <a:r>
              <a:rPr lang="de-DE" sz="16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Warum haben wir die K-Mean Clustering Methode ausgewählt?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Sehr beliebter und gut erforschter Algorithmus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Verständliches</a:t>
            </a:r>
            <a:r>
              <a:rPr lang="en-US" sz="1600" dirty="0"/>
              <a:t> </a:t>
            </a:r>
            <a:r>
              <a:rPr lang="en-US" sz="1600" dirty="0" err="1"/>
              <a:t>Verfahren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</a:t>
            </a:r>
            <a:r>
              <a:rPr lang="en-US" sz="1600" dirty="0" err="1"/>
              <a:t>schnellen</a:t>
            </a:r>
            <a:r>
              <a:rPr lang="en-US" sz="1600" dirty="0"/>
              <a:t> </a:t>
            </a:r>
            <a:r>
              <a:rPr lang="en-US" sz="1600" dirty="0" err="1"/>
              <a:t>Implementierung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Age vs </a:t>
            </a:r>
            <a:r>
              <a:rPr lang="en-US" sz="2000" dirty="0" err="1"/>
              <a:t>fnlwgt</a:t>
            </a:r>
            <a:endParaRPr lang="en-US" sz="2000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 Capital-gain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5" name="Grafik 2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E5B5A4F8-E75E-DDD0-0502-AC2141E8C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7"/>
          <a:stretch/>
        </p:blipFill>
        <p:spPr>
          <a:xfrm>
            <a:off x="702076" y="3256479"/>
            <a:ext cx="3443023" cy="2346911"/>
          </a:xfrm>
          <a:prstGeom prst="rect">
            <a:avLst/>
          </a:prstGeom>
        </p:spPr>
      </p:pic>
      <p:pic>
        <p:nvPicPr>
          <p:cNvPr id="27" name="Grafik 2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90B273B-58C2-75B1-E543-F71F3333D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4"/>
          <a:stretch/>
        </p:blipFill>
        <p:spPr>
          <a:xfrm>
            <a:off x="4369726" y="3256479"/>
            <a:ext cx="3454580" cy="2355368"/>
          </a:xfrm>
          <a:prstGeom prst="rect">
            <a:avLst/>
          </a:prstGeom>
        </p:spPr>
      </p:pic>
      <p:pic>
        <p:nvPicPr>
          <p:cNvPr id="29" name="Grafik 2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D0D0294-44F5-C24E-48DA-CEC1626B6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4"/>
          <a:stretch/>
        </p:blipFill>
        <p:spPr>
          <a:xfrm>
            <a:off x="8049769" y="3256479"/>
            <a:ext cx="3454580" cy="2355368"/>
          </a:xfrm>
          <a:prstGeom prst="rect">
            <a:avLst/>
          </a:prstGeom>
        </p:spPr>
      </p:pic>
      <p:sp>
        <p:nvSpPr>
          <p:cNvPr id="2" name="Textplatzhalter 17">
            <a:extLst>
              <a:ext uri="{FF2B5EF4-FFF2-40B4-BE49-F238E27FC236}">
                <a16:creationId xmlns:a16="http://schemas.microsoft.com/office/drawing/2014/main" id="{ED102ABE-DE00-AF06-8DD1-BF5FC9FDCD97}"/>
              </a:ext>
            </a:extLst>
          </p:cNvPr>
          <p:cNvSpPr txBox="1">
            <a:spLocks/>
          </p:cNvSpPr>
          <p:nvPr/>
        </p:nvSpPr>
        <p:spPr>
          <a:xfrm>
            <a:off x="685799" y="1775517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K-Means </a:t>
            </a:r>
            <a:r>
              <a:rPr lang="en-US" sz="1600" err="1"/>
              <a:t>kann</a:t>
            </a:r>
            <a:r>
              <a:rPr lang="en-US" sz="1600" dirty="0"/>
              <a:t> </a:t>
            </a:r>
            <a:r>
              <a:rPr lang="en-US" sz="1600" err="1"/>
              <a:t>nur</a:t>
            </a:r>
            <a:r>
              <a:rPr lang="en-US" sz="1600" dirty="0"/>
              <a:t> </a:t>
            </a:r>
            <a:r>
              <a:rPr lang="en-US" sz="1600" err="1"/>
              <a:t>bei</a:t>
            </a:r>
            <a:r>
              <a:rPr lang="en-US" sz="1600" dirty="0"/>
              <a:t> den </a:t>
            </a:r>
            <a:r>
              <a:rPr lang="en-US" sz="1600" err="1"/>
              <a:t>numerischen</a:t>
            </a:r>
            <a:r>
              <a:rPr lang="en-US" sz="1600" dirty="0"/>
              <a:t> </a:t>
            </a:r>
            <a:r>
              <a:rPr lang="en-US" sz="1600" err="1"/>
              <a:t>Variablen</a:t>
            </a:r>
            <a:r>
              <a:rPr lang="en-US" sz="1600" dirty="0"/>
              <a:t> </a:t>
            </a:r>
            <a:r>
              <a:rPr lang="en-US" sz="1600" err="1"/>
              <a:t>angewendet</a:t>
            </a:r>
            <a:r>
              <a:rPr lang="en-US" sz="1600" dirty="0"/>
              <a:t> </a:t>
            </a:r>
            <a:r>
              <a:rPr lang="en-US" sz="1600" err="1"/>
              <a:t>werden</a:t>
            </a:r>
            <a:endParaRPr lang="en-US" sz="16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600" dirty="0">
                <a:ea typeface="+mn-lt"/>
                <a:cs typeface="+mn-lt"/>
              </a:rPr>
              <a:t>Scatterplots: Die Punkte sind gemäß dem Einkommen gefärbt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Capital-loss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13F5F79-5C5E-D991-CA2B-852AA88E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/>
          <a:stretch/>
        </p:blipFill>
        <p:spPr>
          <a:xfrm>
            <a:off x="667264" y="3364569"/>
            <a:ext cx="3456923" cy="2313829"/>
          </a:xfrm>
          <a:prstGeom prst="rect">
            <a:avLst/>
          </a:prstGeom>
        </p:spPr>
      </p:pic>
      <p:pic>
        <p:nvPicPr>
          <p:cNvPr id="7" name="Grafik 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066DF030-2964-3961-4C4E-6D8011C9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"/>
          <a:stretch/>
        </p:blipFill>
        <p:spPr>
          <a:xfrm>
            <a:off x="8022107" y="3380557"/>
            <a:ext cx="3456432" cy="2329741"/>
          </a:xfrm>
          <a:prstGeom prst="rect">
            <a:avLst/>
          </a:prstGeom>
        </p:spPr>
      </p:pic>
      <p:pic>
        <p:nvPicPr>
          <p:cNvPr id="9" name="Grafik 8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563B741-CC9F-62F1-5DE2-053F0E260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"/>
          <a:stretch/>
        </p:blipFill>
        <p:spPr>
          <a:xfrm>
            <a:off x="4356581" y="3356612"/>
            <a:ext cx="3452548" cy="2329741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de-DE" sz="1600" dirty="0"/>
              <a:t>K-</a:t>
            </a:r>
            <a:r>
              <a:rPr lang="de-DE" sz="1600" dirty="0" err="1"/>
              <a:t>Means</a:t>
            </a:r>
            <a:r>
              <a:rPr lang="de-DE" sz="1600" dirty="0"/>
              <a:t> Plots: Die Punkte sind von der K-</a:t>
            </a:r>
            <a:r>
              <a:rPr lang="de-DE" sz="1600" dirty="0" err="1"/>
              <a:t>Means</a:t>
            </a:r>
            <a:r>
              <a:rPr lang="de-DE" sz="1600" dirty="0"/>
              <a:t> in zwei Gruppen aufgeteilt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1600" dirty="0"/>
              <a:t>Die zwei Gruppen der K-</a:t>
            </a:r>
            <a:r>
              <a:rPr lang="de-DE" sz="1600" dirty="0" err="1"/>
              <a:t>Means</a:t>
            </a:r>
            <a:r>
              <a:rPr lang="de-DE" sz="1600" dirty="0"/>
              <a:t> Analyse entsprechen bei allen Paaren der nummerischen Variablen die echten Werte nicht perfekt. Es gibt keine Cluster.</a:t>
            </a:r>
          </a:p>
        </p:txBody>
      </p:sp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3432387"/>
            <a:ext cx="3456432" cy="617320"/>
          </a:xfrm>
        </p:spPr>
        <p:txBody>
          <a:bodyPr/>
          <a:lstStyle/>
          <a:p>
            <a:pPr algn="ctr"/>
            <a:r>
              <a:rPr lang="en-GB" sz="1800" dirty="0" err="1"/>
              <a:t>fnlwgt</a:t>
            </a:r>
            <a:r>
              <a:rPr lang="en-GB" sz="1800" dirty="0"/>
              <a:t>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27595" y="3430269"/>
            <a:ext cx="3907716" cy="626534"/>
          </a:xfrm>
        </p:spPr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620" y="465691"/>
            <a:ext cx="3907715" cy="626534"/>
          </a:xfrm>
        </p:spPr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E90C24C-37EC-8BDD-048E-4615B40CA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 r="-53" b="-108"/>
          <a:stretch/>
        </p:blipFill>
        <p:spPr>
          <a:xfrm>
            <a:off x="321892" y="4137354"/>
            <a:ext cx="3454363" cy="2368469"/>
          </a:xfrm>
          <a:prstGeom prst="rect">
            <a:avLst/>
          </a:prstGeom>
        </p:spPr>
      </p:pic>
      <p:pic>
        <p:nvPicPr>
          <p:cNvPr id="6" name="Grafik 5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F3218D2C-9D35-DFB7-C117-40DD1243B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6562" r="-203" b="-325"/>
          <a:stretch/>
        </p:blipFill>
        <p:spPr>
          <a:xfrm>
            <a:off x="4252725" y="4137354"/>
            <a:ext cx="3458042" cy="2372599"/>
          </a:xfrm>
          <a:prstGeom prst="rect">
            <a:avLst/>
          </a:prstGeom>
        </p:spPr>
      </p:pic>
      <p:pic>
        <p:nvPicPr>
          <p:cNvPr id="10" name="Grafik 9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8FD0C158-E68D-13D6-85E4-93BBC00E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" t="6587"/>
          <a:stretch/>
        </p:blipFill>
        <p:spPr>
          <a:xfrm>
            <a:off x="4251190" y="1182613"/>
            <a:ext cx="3459577" cy="2369859"/>
          </a:xfrm>
          <a:prstGeom prst="rect">
            <a:avLst/>
          </a:prstGeom>
        </p:spPr>
      </p:pic>
      <p:sp>
        <p:nvSpPr>
          <p:cNvPr id="2" name="Textplatzhalter 18">
            <a:extLst>
              <a:ext uri="{FF2B5EF4-FFF2-40B4-BE49-F238E27FC236}">
                <a16:creationId xmlns:a16="http://schemas.microsoft.com/office/drawing/2014/main" id="{BCD25C1F-11BC-56F1-DD9B-62381F4DCC3D}"/>
              </a:ext>
            </a:extLst>
          </p:cNvPr>
          <p:cNvSpPr txBox="1">
            <a:spLocks/>
          </p:cNvSpPr>
          <p:nvPr/>
        </p:nvSpPr>
        <p:spPr>
          <a:xfrm>
            <a:off x="7786535" y="3474398"/>
            <a:ext cx="4146536" cy="58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B8BED86D-EA19-E185-AD3A-552E17E9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14" b="200"/>
          <a:stretch/>
        </p:blipFill>
        <p:spPr>
          <a:xfrm>
            <a:off x="8187237" y="4133224"/>
            <a:ext cx="3481420" cy="2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Einfache lineare Daten (skaliert)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Workclass</a:t>
            </a:r>
            <a:r>
              <a:rPr lang="de-DE" dirty="0"/>
              <a:t> 1 hat am wenigsten Einfluss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pic>
        <p:nvPicPr>
          <p:cNvPr id="8" name="Inhaltsplatzhalter 7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678B3A53-3719-BB26-ECBD-75E89D045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197" y="746571"/>
            <a:ext cx="4837665" cy="5472113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832199" y="3413098"/>
            <a:ext cx="4837665" cy="13335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832198" y="5505620"/>
            <a:ext cx="4837665" cy="13335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832197" y="4099564"/>
            <a:ext cx="4837665" cy="13335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6A23A64-698F-8DAE-4345-8B7CD53C6E82}"/>
              </a:ext>
            </a:extLst>
          </p:cNvPr>
          <p:cNvSpPr/>
          <p:nvPr/>
        </p:nvSpPr>
        <p:spPr>
          <a:xfrm>
            <a:off x="9138699" y="0"/>
            <a:ext cx="3053301" cy="938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Bedeutung</a:t>
            </a:r>
            <a:r>
              <a:rPr lang="en-GB" dirty="0"/>
              <a:t> der </a:t>
            </a:r>
            <a:r>
              <a:rPr lang="en-GB" dirty="0" err="1"/>
              <a:t>Koeffizienten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LOGIT </a:t>
            </a:r>
            <a:r>
              <a:rPr lang="en-GB" dirty="0" err="1"/>
              <a:t>Modellen</a:t>
            </a:r>
            <a:r>
              <a:rPr lang="en-GB" dirty="0"/>
              <a:t> </a:t>
            </a:r>
            <a:r>
              <a:rPr lang="en-GB" dirty="0" err="1"/>
              <a:t>nachschauen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84,49%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Einkommen unter 50k € (0) wird schlechter erkannt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97CD19E-E6B8-F496-ED35-938F603E1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highlight>
                  <a:srgbClr val="FFFF00"/>
                </a:highlight>
              </a:rPr>
              <a:t>8</a:t>
            </a:r>
            <a:r>
              <a:rPr lang="de-DE" dirty="0"/>
              <a:t> Hauptkomponenten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pic>
        <p:nvPicPr>
          <p:cNvPr id="7" name="Inhaltsplatzhalter 6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3DF0A708-7513-4669-0E2D-121B7C09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337" y="853146"/>
            <a:ext cx="4629388" cy="5258070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620000" y="2876550"/>
            <a:ext cx="1228725" cy="3128304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EA9341F-2DB3-D0B5-E553-4312A86BA889}"/>
              </a:ext>
            </a:extLst>
          </p:cNvPr>
          <p:cNvSpPr/>
          <p:nvPr/>
        </p:nvSpPr>
        <p:spPr>
          <a:xfrm>
            <a:off x="8627166" y="0"/>
            <a:ext cx="3564834" cy="7467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Sind </a:t>
            </a:r>
            <a:r>
              <a:rPr lang="en-GB" dirty="0" err="1"/>
              <a:t>im</a:t>
            </a:r>
            <a:r>
              <a:rPr lang="en-GB" dirty="0"/>
              <a:t> Moment 10 </a:t>
            </a:r>
            <a:r>
              <a:rPr lang="en-GB" dirty="0" err="1"/>
              <a:t>Hauptkomponenten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78,17%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Einkommen unter 50k € (0) wird schlechter erkannt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Einkommen über 50k € (1) wird besser erkannt (79,38%)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Ziemlich</a:t>
            </a:r>
            <a:r>
              <a:rPr lang="en-US" dirty="0"/>
              <a:t> </a:t>
            </a:r>
            <a:r>
              <a:rPr lang="de-DE" dirty="0"/>
              <a:t>ähnliche Performance trotz        weniger Variablen 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D529217-B9E8-597F-D7CB-AB0C9ED31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Workclass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3 sind weniger Signifikant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Education 1 &amp; Capital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pic>
        <p:nvPicPr>
          <p:cNvPr id="6" name="Inhaltsplatzhalter 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54DD4CC0-067E-D02A-A70D-F3881CCE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148" y="746125"/>
            <a:ext cx="3921766" cy="547211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100346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148" y="4938423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39539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148" y="556621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Problem der </a:t>
            </a:r>
            <a:r>
              <a:rPr lang="en-US" dirty="0" err="1"/>
              <a:t>Separierbarkeit</a:t>
            </a:r>
            <a:r>
              <a:rPr lang="en-US" dirty="0"/>
              <a:t> der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Bessere</a:t>
            </a:r>
            <a:r>
              <a:rPr lang="en-US" dirty="0"/>
              <a:t> </a:t>
            </a:r>
            <a:r>
              <a:rPr lang="en-US" dirty="0" err="1"/>
              <a:t>Vorhersage</a:t>
            </a:r>
            <a:r>
              <a:rPr lang="en-US" dirty="0"/>
              <a:t> der </a:t>
            </a:r>
            <a:r>
              <a:rPr lang="en-US" dirty="0" err="1"/>
              <a:t>Einkommen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50k </a:t>
            </a:r>
            <a:r>
              <a:rPr lang="de-DE" dirty="0"/>
              <a:t>€</a:t>
            </a:r>
            <a:endParaRPr lang="en-GB" dirty="0"/>
          </a:p>
        </p:txBody>
      </p:sp>
      <p:pic>
        <p:nvPicPr>
          <p:cNvPr id="6" name="Inhaltsplatzhalter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2644A03-2F7A-1C05-8756-BA3A01759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b="1" u="sng" dirty="0">
              <a:solidFill>
                <a:srgbClr val="FF0000"/>
              </a:solidFill>
            </a:endParaRPr>
          </a:p>
          <a:p>
            <a:r>
              <a:rPr lang="en-GB" b="1" u="sng" dirty="0">
                <a:solidFill>
                  <a:srgbClr val="FF0000"/>
                </a:solidFill>
              </a:rPr>
              <a:t>Der B</a:t>
            </a:r>
            <a:r>
              <a:rPr lang="de-DE" b="1" u="sng" dirty="0" err="1">
                <a:solidFill>
                  <a:srgbClr val="FF0000"/>
                </a:solidFill>
              </a:rPr>
              <a:t>ärtige</a:t>
            </a:r>
            <a:r>
              <a:rPr lang="de-DE" b="1" u="sng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91,47%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Enorme Verbesserung zu dem Logit Modell</a:t>
            </a:r>
            <a:endParaRPr lang="en-GB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D81E0A1-8F88-A9F9-5999-A43D6912E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E2A12A5-4962-C6C5-4DB7-1B685CD0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Bessere</a:t>
            </a:r>
            <a:r>
              <a:rPr lang="en-US" dirty="0"/>
              <a:t> Performance </a:t>
            </a:r>
            <a:r>
              <a:rPr lang="en-US" dirty="0" err="1"/>
              <a:t>als</a:t>
            </a:r>
            <a:r>
              <a:rPr lang="en-US" dirty="0"/>
              <a:t> der Tuned Forest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EFF00A00-5F45-BEFC-FBCA-0CC1EC6BB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610469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pic>
        <p:nvPicPr>
          <p:cNvPr id="6" name="Inhaltsplatzhalter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D609CC5D-B370-6BA4-BA25-CD309478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</a:t>
            </a:r>
            <a:endParaRPr lang="en-GB" dirty="0"/>
          </a:p>
        </p:txBody>
      </p:sp>
      <p:pic>
        <p:nvPicPr>
          <p:cNvPr id="8" name="Inhaltsplatzhalter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20FE8BC-1B44-E38B-C4F3-73EFEF269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81,81%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Einkommen unter 50k € werden schlechter vorhergesagt</a:t>
            </a:r>
            <a:endParaRPr lang="en-GB" dirty="0"/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5AC1F58-F783-CB61-5382-0CA11D7F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pic>
        <p:nvPicPr>
          <p:cNvPr id="6" name="Inhaltsplatzhalter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6882946-C26D-BF70-7C22-DEAEEFE8C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b="1" u="sng" dirty="0">
              <a:solidFill>
                <a:srgbClr val="FF0000"/>
              </a:solidFill>
            </a:endParaRPr>
          </a:p>
          <a:p>
            <a:r>
              <a:rPr lang="de-DE" b="1" u="sng" dirty="0">
                <a:solidFill>
                  <a:srgbClr val="FF0000"/>
                </a:solidFill>
              </a:rPr>
              <a:t>Hier das Netz Visualisiert einfügen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</a:t>
            </a:r>
          </a:p>
        </p:txBody>
      </p:sp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</a:t>
            </a:r>
          </a:p>
        </p:txBody>
      </p:sp>
      <p:pic>
        <p:nvPicPr>
          <p:cNvPr id="7" name="Inhaltsplatzhalter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15C2576-6BC7-6D37-48EB-9E356C763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Verbesserung beim Einkommen unter 50k € zum ersten Netz </a:t>
            </a:r>
            <a:endParaRPr lang="en-GB" dirty="0"/>
          </a:p>
        </p:txBody>
      </p:sp>
      <p:pic>
        <p:nvPicPr>
          <p:cNvPr id="12" name="Inhaltsplatzhalter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D8DF142-63AD-AF79-8545-FE4402FB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5" name="Inhaltsplatzhalter 4" descr="Ein Bild, das Screenshot, Text, Diagramm, Quadrat enthält.&#10;&#10;Automatisch generierte Beschreibung">
            <a:extLst>
              <a:ext uri="{FF2B5EF4-FFF2-40B4-BE49-F238E27FC236}">
                <a16:creationId xmlns:a16="http://schemas.microsoft.com/office/drawing/2014/main" id="{75EE403A-608E-0660-911F-CF7703D49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843" y="2193925"/>
            <a:ext cx="4024313" cy="4024313"/>
          </a:xfrm>
        </p:spPr>
      </p:pic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9864C-3B5C-CE5D-7CDE-5FA766F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DC563-584F-65E7-A207-8FC59E30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776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br>
              <a:rPr lang="de-DE" dirty="0"/>
            </a:br>
            <a:r>
              <a:rPr lang="de-DE" sz="1800" dirty="0"/>
              <a:t>Alt ohne </a:t>
            </a:r>
            <a:r>
              <a:rPr lang="de-DE" sz="1800" dirty="0" err="1"/>
              <a:t>upsampling</a:t>
            </a:r>
            <a:endParaRPr lang="en-GB" sz="1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Prediction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84,49%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Einkommen unter 50k € (0) wird besser erkannt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35706DC-16D1-B94A-1539-4B5723F9E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063" y="1772250"/>
            <a:ext cx="3995936" cy="341986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673858C-9E87-1766-F27D-CBA8D9EC2A2E}"/>
              </a:ext>
            </a:extLst>
          </p:cNvPr>
          <p:cNvSpPr/>
          <p:nvPr/>
        </p:nvSpPr>
        <p:spPr>
          <a:xfrm>
            <a:off x="9088341" y="0"/>
            <a:ext cx="3103659" cy="946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336690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/>
            <a:r>
              <a:rPr lang="en-US" dirty="0"/>
              <a:t>&lt; 50k </a:t>
            </a:r>
            <a:r>
              <a:rPr lang="de-DE" dirty="0"/>
              <a:t>$</a:t>
            </a:r>
          </a:p>
          <a:p>
            <a:pPr lvl="1"/>
            <a:r>
              <a:rPr lang="en-US" dirty="0"/>
              <a:t>&gt; 50k </a:t>
            </a:r>
            <a:r>
              <a:rPr lang="de-DE" dirty="0"/>
              <a:t>$</a:t>
            </a:r>
          </a:p>
          <a:p>
            <a:r>
              <a:rPr lang="de-DE" dirty="0"/>
              <a:t>Insgesamt 48.842 Personen</a:t>
            </a:r>
          </a:p>
          <a:p>
            <a:r>
              <a:rPr lang="de-DE" dirty="0"/>
              <a:t>14 Variablen inkl. Einkommen</a:t>
            </a:r>
          </a:p>
          <a:p>
            <a:r>
              <a:rPr lang="de-DE" dirty="0"/>
              <a:t>6 numerische Variablen</a:t>
            </a:r>
          </a:p>
          <a:p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pic>
        <p:nvPicPr>
          <p:cNvPr id="5" name="Inhaltsplatzhalter 4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06715A43-37FA-68F0-D19D-CD5C9E63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6"/>
            <a:ext cx="6510337" cy="5208270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pic>
        <p:nvPicPr>
          <p:cNvPr id="6" name="Inhaltsplatzhalter 5" descr="Ein Bild, das Text, Diagramm, Karte enthält.&#10;&#10;Automatisch generierte Beschreibung">
            <a:extLst>
              <a:ext uri="{FF2B5EF4-FFF2-40B4-BE49-F238E27FC236}">
                <a16:creationId xmlns:a16="http://schemas.microsoft.com/office/drawing/2014/main" id="{A5DED1AD-7990-C15E-AE49-2BEEF2288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1477" y="378830"/>
            <a:ext cx="6118504" cy="609706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715</Words>
  <Application>Microsoft Macintosh PowerPoint</Application>
  <PresentationFormat>Breitbild</PresentationFormat>
  <Paragraphs>198</Paragraphs>
  <Slides>47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BACKUP</vt:lpstr>
      <vt:lpstr>Logit Modell Alt ohne 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Simon Symhoven</cp:lastModifiedBy>
  <cp:revision>132</cp:revision>
  <dcterms:created xsi:type="dcterms:W3CDTF">2023-06-20T17:31:58Z</dcterms:created>
  <dcterms:modified xsi:type="dcterms:W3CDTF">2023-06-26T15:49:17Z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